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6" r:id="rId4"/>
    <p:sldId id="275" r:id="rId5"/>
    <p:sldId id="278" r:id="rId6"/>
    <p:sldId id="279" r:id="rId7"/>
    <p:sldId id="340" r:id="rId8"/>
    <p:sldId id="280" r:id="rId9"/>
    <p:sldId id="281" r:id="rId10"/>
    <p:sldId id="282" r:id="rId11"/>
    <p:sldId id="336" r:id="rId12"/>
    <p:sldId id="284" r:id="rId13"/>
    <p:sldId id="285" r:id="rId14"/>
    <p:sldId id="286" r:id="rId15"/>
    <p:sldId id="287" r:id="rId16"/>
    <p:sldId id="288" r:id="rId17"/>
    <p:sldId id="290" r:id="rId18"/>
    <p:sldId id="291" r:id="rId19"/>
    <p:sldId id="337" r:id="rId20"/>
    <p:sldId id="292" r:id="rId21"/>
    <p:sldId id="293" r:id="rId22"/>
    <p:sldId id="294" r:id="rId23"/>
    <p:sldId id="295" r:id="rId24"/>
    <p:sldId id="297" r:id="rId25"/>
    <p:sldId id="338" r:id="rId26"/>
    <p:sldId id="346" r:id="rId27"/>
    <p:sldId id="348" r:id="rId28"/>
    <p:sldId id="349" r:id="rId29"/>
    <p:sldId id="298" r:id="rId30"/>
    <p:sldId id="299" r:id="rId31"/>
    <p:sldId id="300" r:id="rId32"/>
    <p:sldId id="301" r:id="rId33"/>
    <p:sldId id="302" r:id="rId34"/>
    <p:sldId id="303" r:id="rId35"/>
    <p:sldId id="304" r:id="rId36"/>
    <p:sldId id="306" r:id="rId37"/>
    <p:sldId id="305" r:id="rId38"/>
    <p:sldId id="307" r:id="rId39"/>
    <p:sldId id="309" r:id="rId40"/>
    <p:sldId id="310" r:id="rId41"/>
    <p:sldId id="311" r:id="rId42"/>
    <p:sldId id="312" r:id="rId43"/>
    <p:sldId id="341" r:id="rId44"/>
    <p:sldId id="313" r:id="rId45"/>
    <p:sldId id="314" r:id="rId46"/>
    <p:sldId id="315" r:id="rId47"/>
    <p:sldId id="330" r:id="rId48"/>
    <p:sldId id="331" r:id="rId49"/>
    <p:sldId id="332" r:id="rId50"/>
    <p:sldId id="333" r:id="rId51"/>
    <p:sldId id="334" r:id="rId52"/>
    <p:sldId id="335" r:id="rId53"/>
    <p:sldId id="342" r:id="rId54"/>
    <p:sldId id="343" r:id="rId55"/>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384" y="142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A995FE07-564D-41B6-AA41-3A9A6D803635}" type="datetimeFigureOut">
              <a:rPr lang="es-PE" smtClean="0"/>
              <a:pPr/>
              <a:t>01/11/2016</a:t>
            </a:fld>
            <a:endParaRPr lang="es-PE"/>
          </a:p>
        </p:txBody>
      </p:sp>
      <p:sp>
        <p:nvSpPr>
          <p:cNvPr id="5" name="Footer Placeholder 4"/>
          <p:cNvSpPr>
            <a:spLocks noGrp="1"/>
          </p:cNvSpPr>
          <p:nvPr>
            <p:ph type="ftr" sz="quarter" idx="11"/>
          </p:nvPr>
        </p:nvSpPr>
        <p:spPr/>
        <p:txBody>
          <a:bodyPr/>
          <a:lstStyle/>
          <a:p>
            <a:endParaRPr lang="es-PE"/>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7E6B4361-0E00-4E61-83A5-2DAB1D5F7844}" type="slidenum">
              <a:rPr lang="es-PE" smtClean="0"/>
              <a:pPr/>
              <a:t>‹Nº›</a:t>
            </a:fld>
            <a:endParaRPr lang="es-PE"/>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s-ES" smtClean="0"/>
              <a:t>Haga clic para modificar el estilo de título del patrón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995FE07-564D-41B6-AA41-3A9A6D803635}" type="datetimeFigureOut">
              <a:rPr lang="es-PE" smtClean="0"/>
              <a:pPr/>
              <a:t>01/11/2016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E6B4361-0E00-4E61-83A5-2DAB1D5F7844}"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995FE07-564D-41B6-AA41-3A9A6D803635}" type="datetimeFigureOut">
              <a:rPr lang="es-PE" smtClean="0"/>
              <a:pPr/>
              <a:t>01/11/2016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E6B4361-0E00-4E61-83A5-2DAB1D5F7844}" type="slidenum">
              <a:rPr lang="es-PE" smtClean="0"/>
              <a:pPr/>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A995FE07-564D-41B6-AA41-3A9A6D803635}" type="datetimeFigureOut">
              <a:rPr lang="es-PE" smtClean="0"/>
              <a:pPr/>
              <a:t>01/11/2016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E6B4361-0E00-4E61-83A5-2DAB1D5F7844}"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A995FE07-564D-41B6-AA41-3A9A6D803635}" type="datetimeFigureOut">
              <a:rPr lang="es-PE" smtClean="0"/>
              <a:pPr/>
              <a:t>01/11/2016</a:t>
            </a:fld>
            <a:endParaRPr lang="es-PE"/>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E6B4361-0E00-4E61-83A5-2DAB1D5F7844}" type="slidenum">
              <a:rPr lang="es-PE" smtClean="0"/>
              <a:pPr/>
              <a:t>‹Nº›</a:t>
            </a:fld>
            <a:endParaRPr lang="es-PE"/>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s-ES" smtClean="0"/>
              <a:t>Haga clic para modificar el estilo de título del patrón</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995FE07-564D-41B6-AA41-3A9A6D803635}" type="datetimeFigureOut">
              <a:rPr lang="es-PE" smtClean="0"/>
              <a:pPr/>
              <a:t>01/11/2016</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7E6B4361-0E00-4E61-83A5-2DAB1D5F7844}" type="slidenum">
              <a:rPr lang="es-PE" smtClean="0"/>
              <a:pPr/>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995FE07-564D-41B6-AA41-3A9A6D803635}" type="datetimeFigureOut">
              <a:rPr lang="es-PE" smtClean="0"/>
              <a:pPr/>
              <a:t>01/11/2016</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7E6B4361-0E00-4E61-83A5-2DAB1D5F7844}"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A995FE07-564D-41B6-AA41-3A9A6D803635}" type="datetimeFigureOut">
              <a:rPr lang="es-PE" smtClean="0"/>
              <a:pPr/>
              <a:t>01/11/2016</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7E6B4361-0E00-4E61-83A5-2DAB1D5F7844}"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995FE07-564D-41B6-AA41-3A9A6D803635}" type="datetimeFigureOut">
              <a:rPr lang="es-PE" smtClean="0"/>
              <a:pPr/>
              <a:t>01/11/2016</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7E6B4361-0E00-4E61-83A5-2DAB1D5F7844}"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995FE07-564D-41B6-AA41-3A9A6D803635}" type="datetimeFigureOut">
              <a:rPr lang="es-PE" smtClean="0"/>
              <a:pPr/>
              <a:t>01/11/2016</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7E6B4361-0E00-4E61-83A5-2DAB1D5F7844}" type="slidenum">
              <a:rPr lang="es-PE" smtClean="0"/>
              <a:pPr/>
              <a:t>‹Nº›</a:t>
            </a:fld>
            <a:endParaRPr lang="es-PE"/>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s-ES" smtClean="0"/>
              <a:t>Haga clic para modificar el estilo de título del patrón</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5" name="Date Placeholder 4"/>
          <p:cNvSpPr>
            <a:spLocks noGrp="1"/>
          </p:cNvSpPr>
          <p:nvPr>
            <p:ph type="dt" sz="half" idx="10"/>
          </p:nvPr>
        </p:nvSpPr>
        <p:spPr/>
        <p:txBody>
          <a:bodyPr/>
          <a:lstStyle/>
          <a:p>
            <a:fld id="{A995FE07-564D-41B6-AA41-3A9A6D803635}" type="datetimeFigureOut">
              <a:rPr lang="es-PE" smtClean="0"/>
              <a:pPr/>
              <a:t>01/11/2016</a:t>
            </a:fld>
            <a:endParaRPr lang="es-PE"/>
          </a:p>
        </p:txBody>
      </p:sp>
      <p:sp>
        <p:nvSpPr>
          <p:cNvPr id="7" name="Slide Number Placeholder 6"/>
          <p:cNvSpPr>
            <a:spLocks noGrp="1"/>
          </p:cNvSpPr>
          <p:nvPr>
            <p:ph type="sldNum" sz="quarter" idx="12"/>
          </p:nvPr>
        </p:nvSpPr>
        <p:spPr/>
        <p:txBody>
          <a:bodyPr/>
          <a:lstStyle/>
          <a:p>
            <a:fld id="{7E6B4361-0E00-4E61-83A5-2DAB1D5F7844}" type="slidenum">
              <a:rPr lang="es-PE" smtClean="0"/>
              <a:pPr/>
              <a:t>‹Nº›</a:t>
            </a:fld>
            <a:endParaRPr lang="es-PE"/>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s-PE"/>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s-ES" smtClean="0"/>
              <a:t>Haga clic para modificar el estilo de título del patrón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A995FE07-564D-41B6-AA41-3A9A6D803635}" type="datetimeFigureOut">
              <a:rPr lang="es-PE" smtClean="0"/>
              <a:pPr/>
              <a:t>01/11/2016</a:t>
            </a:fld>
            <a:endParaRPr lang="es-P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s-P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7E6B4361-0E00-4E61-83A5-2DAB1D5F7844}" type="slidenum">
              <a:rPr lang="es-PE" smtClean="0"/>
              <a:pPr/>
              <a:t>‹Nº›</a:t>
            </a:fld>
            <a:endParaRPr lang="es-PE"/>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lYAIJo26rMk" TargetMode="External"/><Relationship Id="rId2" Type="http://schemas.openxmlformats.org/officeDocument/2006/relationships/hyperlink" Target="https://www.youtube.com/watch?v=cy50YR7kr8c" TargetMode="External"/><Relationship Id="rId1" Type="http://schemas.openxmlformats.org/officeDocument/2006/relationships/slideLayout" Target="../slideLayouts/slideLayout2.xml"/><Relationship Id="rId5" Type="http://schemas.openxmlformats.org/officeDocument/2006/relationships/hyperlink" Target="https://www.youtube.com/watch?v=X0XscX9ugp0" TargetMode="External"/><Relationship Id="rId4" Type="http://schemas.openxmlformats.org/officeDocument/2006/relationships/hyperlink" Target="https://www.youtube.com/watch?v=H_5DTSGEiEg"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PE" smtClean="0"/>
              <a:t>Enlaces en los metales</a:t>
            </a:r>
            <a:endParaRPr lang="es-PE"/>
          </a:p>
        </p:txBody>
      </p:sp>
    </p:spTree>
    <p:extLst>
      <p:ext uri="{BB962C8B-B14F-4D97-AF65-F5344CB8AC3E}">
        <p14:creationId xmlns="" xmlns:p14="http://schemas.microsoft.com/office/powerpoint/2010/main" val="783843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3554"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1890"/>
          <a:stretch/>
        </p:blipFill>
        <p:spPr bwMode="auto">
          <a:xfrm>
            <a:off x="251520" y="260648"/>
            <a:ext cx="8568171" cy="6287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4651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4" name="Picture 4"/>
          <p:cNvPicPr>
            <a:picLocks noChangeAspect="1" noChangeArrowheads="1"/>
          </p:cNvPicPr>
          <p:nvPr/>
        </p:nvPicPr>
        <p:blipFill>
          <a:blip r:embed="rId2" cstate="print">
            <a:grayscl/>
            <a:extLst>
              <a:ext uri="{28A0092B-C50C-407E-A947-70E740481C1C}">
                <a14:useLocalDpi xmlns="" xmlns:a14="http://schemas.microsoft.com/office/drawing/2010/main" val="0"/>
              </a:ext>
            </a:extLst>
          </a:blip>
          <a:srcRect l="3880" t="5603" r="2815" b="5484"/>
          <a:stretch>
            <a:fillRect/>
          </a:stretch>
        </p:blipFill>
        <p:spPr bwMode="auto">
          <a:xfrm>
            <a:off x="4652439" y="4625752"/>
            <a:ext cx="4480300" cy="223224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1 Título"/>
          <p:cNvSpPr txBox="1">
            <a:spLocks/>
          </p:cNvSpPr>
          <p:nvPr/>
        </p:nvSpPr>
        <p:spPr>
          <a:xfrm>
            <a:off x="395536" y="332656"/>
            <a:ext cx="8260672" cy="1039427"/>
          </a:xfrm>
          <a:prstGeom prst="rect">
            <a:avLst/>
          </a:prstGeom>
        </p:spPr>
        <p:txBody>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r>
              <a:rPr lang="es-AR" sz="3200" b="1"/>
              <a:t>Modelo del Mar de Electrones</a:t>
            </a:r>
            <a:r>
              <a:rPr lang="es-ES" sz="3200" b="1"/>
              <a:t> </a:t>
            </a:r>
          </a:p>
          <a:p>
            <a:endParaRPr lang="es-PE"/>
          </a:p>
        </p:txBody>
      </p:sp>
      <p:pic>
        <p:nvPicPr>
          <p:cNvPr id="13314" name="Picture 2" descr="http://cibertareas.com/wp-content/uploads/2013/10/teoria-del-mar-de-electrones.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512" y="1052736"/>
            <a:ext cx="6010446" cy="37483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04134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dirty="0"/>
          </a:p>
        </p:txBody>
      </p:sp>
      <p:pic>
        <p:nvPicPr>
          <p:cNvPr id="2560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1772816"/>
            <a:ext cx="8280920" cy="33843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1 Título"/>
          <p:cNvSpPr>
            <a:spLocks noGrp="1"/>
          </p:cNvSpPr>
          <p:nvPr>
            <p:ph type="title"/>
          </p:nvPr>
        </p:nvSpPr>
        <p:spPr/>
        <p:txBody>
          <a:bodyPr/>
          <a:lstStyle/>
          <a:p>
            <a:r>
              <a:rPr lang="es-PE" smtClean="0"/>
              <a:t>Enlace métalico</a:t>
            </a:r>
            <a:endParaRPr lang="es-PE"/>
          </a:p>
        </p:txBody>
      </p:sp>
    </p:spTree>
    <p:extLst>
      <p:ext uri="{BB962C8B-B14F-4D97-AF65-F5344CB8AC3E}">
        <p14:creationId xmlns="" xmlns:p14="http://schemas.microsoft.com/office/powerpoint/2010/main" val="399822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66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332656"/>
            <a:ext cx="8461658" cy="59046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5163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76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60648"/>
            <a:ext cx="8765084" cy="61206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15567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pic>
        <p:nvPicPr>
          <p:cNvPr id="286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332656"/>
            <a:ext cx="8386676" cy="56166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89652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96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332656"/>
            <a:ext cx="8316924" cy="59766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9943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17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88640"/>
            <a:ext cx="8712968" cy="6330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62457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27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332656"/>
            <a:ext cx="8577656" cy="57606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539552" y="6228020"/>
            <a:ext cx="1628972" cy="369332"/>
          </a:xfrm>
          <a:prstGeom prst="rect">
            <a:avLst/>
          </a:prstGeom>
          <a:noFill/>
        </p:spPr>
        <p:txBody>
          <a:bodyPr wrap="none" rtlCol="0">
            <a:spAutoFit/>
          </a:bodyPr>
          <a:lstStyle/>
          <a:p>
            <a:r>
              <a:rPr lang="es-PE" smtClean="0"/>
              <a:t>Gap: Brecha</a:t>
            </a:r>
            <a:endParaRPr lang="es-PE"/>
          </a:p>
        </p:txBody>
      </p:sp>
    </p:spTree>
    <p:extLst>
      <p:ext uri="{BB962C8B-B14F-4D97-AF65-F5344CB8AC3E}">
        <p14:creationId xmlns="" xmlns:p14="http://schemas.microsoft.com/office/powerpoint/2010/main" val="4134953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88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46946" y="723900"/>
            <a:ext cx="6025254" cy="5297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88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87805" y="704365"/>
            <a:ext cx="2381250" cy="54609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32380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smtClean="0"/>
              <a:t>Enlace métalico</a:t>
            </a:r>
            <a:endParaRPr lang="es-PE"/>
          </a:p>
        </p:txBody>
      </p:sp>
      <p:sp>
        <p:nvSpPr>
          <p:cNvPr id="3" name="2 Marcador de contenido"/>
          <p:cNvSpPr>
            <a:spLocks noGrp="1"/>
          </p:cNvSpPr>
          <p:nvPr>
            <p:ph idx="1"/>
          </p:nvPr>
        </p:nvSpPr>
        <p:spPr/>
        <p:txBody>
          <a:bodyPr/>
          <a:lstStyle/>
          <a:p>
            <a:endParaRPr lang="es-PE"/>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8613" y="1624012"/>
            <a:ext cx="8486775" cy="43972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05656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37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80975"/>
            <a:ext cx="8483104" cy="62003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94238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48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88640"/>
            <a:ext cx="8774975" cy="6480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86211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58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1" y="188640"/>
            <a:ext cx="8598923" cy="60486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74828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68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260648"/>
            <a:ext cx="8534886" cy="63367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8360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89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60648"/>
            <a:ext cx="8691848" cy="6480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74648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98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5" y="476672"/>
            <a:ext cx="8566025" cy="5688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67521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65125" y="217488"/>
            <a:ext cx="18415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s-ES_tradnl" altLang="es-PE" sz="2800">
              <a:latin typeface="Arial" charset="0"/>
            </a:endParaRPr>
          </a:p>
        </p:txBody>
      </p:sp>
      <p:sp>
        <p:nvSpPr>
          <p:cNvPr id="146435" name="Rectangle 3"/>
          <p:cNvSpPr>
            <a:spLocks noGrp="1" noChangeArrowheads="1"/>
          </p:cNvSpPr>
          <p:nvPr>
            <p:ph type="title"/>
          </p:nvPr>
        </p:nvSpPr>
        <p:spPr>
          <a:xfrm>
            <a:off x="755650" y="188913"/>
            <a:ext cx="7772400" cy="1727200"/>
          </a:xfrm>
        </p:spPr>
        <p:txBody>
          <a:bodyPr>
            <a:normAutofit/>
          </a:bodyPr>
          <a:lstStyle/>
          <a:p>
            <a:pPr eaLnBrk="1" hangingPunct="1">
              <a:defRPr/>
            </a:pPr>
            <a:r>
              <a:rPr lang="es-AR" sz="2800" dirty="0" smtClean="0">
                <a:latin typeface="Arial" charset="0"/>
              </a:rPr>
              <a:t>SUPERCONDUCTORES</a:t>
            </a:r>
            <a:endParaRPr lang="es-ES" sz="2800" dirty="0" smtClean="0">
              <a:latin typeface="Arial" charset="0"/>
            </a:endParaRPr>
          </a:p>
        </p:txBody>
      </p:sp>
      <p:sp>
        <p:nvSpPr>
          <p:cNvPr id="146436" name="Rectangle 4"/>
          <p:cNvSpPr>
            <a:spLocks noGrp="1" noChangeArrowheads="1"/>
          </p:cNvSpPr>
          <p:nvPr>
            <p:ph type="body" idx="1"/>
          </p:nvPr>
        </p:nvSpPr>
        <p:spPr>
          <a:xfrm>
            <a:off x="179512" y="1628800"/>
            <a:ext cx="8641084" cy="4537075"/>
          </a:xfrm>
        </p:spPr>
        <p:txBody>
          <a:bodyPr>
            <a:normAutofit/>
          </a:bodyPr>
          <a:lstStyle/>
          <a:p>
            <a:pPr marL="114300" indent="0" algn="just">
              <a:buNone/>
            </a:pPr>
            <a:r>
              <a:rPr lang="es-PE" dirty="0"/>
              <a:t>La superconductividad fue observada por primera vez por </a:t>
            </a:r>
            <a:r>
              <a:rPr lang="es-PE" dirty="0" err="1"/>
              <a:t>Heike</a:t>
            </a:r>
            <a:r>
              <a:rPr lang="es-PE" dirty="0"/>
              <a:t> K. </a:t>
            </a:r>
            <a:r>
              <a:rPr lang="es-PE" dirty="0" err="1"/>
              <a:t>Onnes</a:t>
            </a:r>
            <a:r>
              <a:rPr lang="es-PE" dirty="0"/>
              <a:t> en 1911. La conductividad de los metales decrece al bajar la temperatura porque disminuye la posibilidad de que los electrones choquen con la red que está vibrando. Pero enfriando mercurio (Hg) a temperaturas cercanas a 4,2 K, </a:t>
            </a:r>
            <a:r>
              <a:rPr lang="es-PE" dirty="0" err="1"/>
              <a:t>Onnes</a:t>
            </a:r>
            <a:r>
              <a:rPr lang="es-PE" dirty="0"/>
              <a:t> observó que la resistividad del metal caía prácticamente a cero. Este fenómeno de superconductividad se supone que ocurre cuando los electrones se mueven a través del cristal en forma concertada con las vibraciones de la </a:t>
            </a:r>
            <a:r>
              <a:rPr lang="es-PE" dirty="0" smtClean="0"/>
              <a:t>red.</a:t>
            </a:r>
            <a:endParaRPr lang="es-ES" sz="2800" dirty="0" smtClean="0">
              <a:latin typeface="Arial" charset="0"/>
            </a:endParaRPr>
          </a:p>
        </p:txBody>
      </p:sp>
      <p:sp>
        <p:nvSpPr>
          <p:cNvPr id="40965" name="Text Box 5"/>
          <p:cNvSpPr txBox="1">
            <a:spLocks noChangeArrowheads="1"/>
          </p:cNvSpPr>
          <p:nvPr/>
        </p:nvSpPr>
        <p:spPr bwMode="auto">
          <a:xfrm>
            <a:off x="2411413" y="2349500"/>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s-ES_tradnl" altLang="es-PE" sz="1800"/>
          </a:p>
        </p:txBody>
      </p:sp>
    </p:spTree>
    <p:extLst>
      <p:ext uri="{BB962C8B-B14F-4D97-AF65-F5344CB8AC3E}">
        <p14:creationId xmlns="" xmlns:p14="http://schemas.microsoft.com/office/powerpoint/2010/main" val="23692274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365125" y="217488"/>
            <a:ext cx="18415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s-ES_tradnl" altLang="es-PE" sz="2800">
              <a:latin typeface="Arial" charset="0"/>
            </a:endParaRPr>
          </a:p>
        </p:txBody>
      </p:sp>
      <p:sp>
        <p:nvSpPr>
          <p:cNvPr id="57348" name="Rectangle 4"/>
          <p:cNvSpPr>
            <a:spLocks noGrp="1" noChangeArrowheads="1"/>
          </p:cNvSpPr>
          <p:nvPr>
            <p:ph type="body" idx="1"/>
          </p:nvPr>
        </p:nvSpPr>
        <p:spPr>
          <a:xfrm>
            <a:off x="179512" y="1628800"/>
            <a:ext cx="8713788" cy="5040412"/>
          </a:xfrm>
        </p:spPr>
        <p:txBody>
          <a:bodyPr>
            <a:normAutofit/>
          </a:bodyPr>
          <a:lstStyle/>
          <a:p>
            <a:pPr marL="0" indent="0" algn="just">
              <a:lnSpc>
                <a:spcPct val="90000"/>
              </a:lnSpc>
              <a:buNone/>
              <a:defRPr/>
            </a:pPr>
            <a:r>
              <a:rPr lang="es-PE" dirty="0"/>
              <a:t>Desde entonces se han encontrado cientos de compuestos basados en estructuras de </a:t>
            </a:r>
            <a:r>
              <a:rPr lang="es-PE" dirty="0" err="1"/>
              <a:t>perovskita</a:t>
            </a:r>
            <a:r>
              <a:rPr lang="es-PE" dirty="0"/>
              <a:t> conteniendo átomos de Cu y de lantánidos que son superconductores por encima de los 100 K. En 1986, </a:t>
            </a:r>
            <a:r>
              <a:rPr lang="es-PE" dirty="0" err="1"/>
              <a:t>Bednorz</a:t>
            </a:r>
            <a:r>
              <a:rPr lang="es-PE" dirty="0"/>
              <a:t> y Müller (premio Nobel de Física 1988) reportaron superconductividad a 35 K para La</a:t>
            </a:r>
            <a:r>
              <a:rPr lang="es-PE" baseline="-25000" dirty="0"/>
              <a:t>2-x</a:t>
            </a:r>
            <a:r>
              <a:rPr lang="es-PE" dirty="0"/>
              <a:t>Ba</a:t>
            </a:r>
            <a:r>
              <a:rPr lang="es-PE" baseline="-25000" dirty="0"/>
              <a:t>x</a:t>
            </a:r>
            <a:r>
              <a:rPr lang="es-PE" dirty="0"/>
              <a:t>CuO</a:t>
            </a:r>
            <a:r>
              <a:rPr lang="es-PE" baseline="-25000" dirty="0"/>
              <a:t>4</a:t>
            </a:r>
            <a:r>
              <a:rPr lang="es-PE" dirty="0"/>
              <a:t> y poco después, superconductividad a 93 K para YBa</a:t>
            </a:r>
            <a:r>
              <a:rPr lang="es-PE" baseline="-25000" dirty="0"/>
              <a:t>2</a:t>
            </a:r>
            <a:r>
              <a:rPr lang="es-PE" dirty="0"/>
              <a:t>Cu</a:t>
            </a:r>
            <a:r>
              <a:rPr lang="es-PE" baseline="-25000" dirty="0"/>
              <a:t>3</a:t>
            </a:r>
            <a:r>
              <a:rPr lang="es-PE" dirty="0"/>
              <a:t>O</a:t>
            </a:r>
            <a:r>
              <a:rPr lang="es-PE" baseline="-25000" dirty="0"/>
              <a:t>7</a:t>
            </a:r>
            <a:r>
              <a:rPr lang="es-PE" dirty="0"/>
              <a:t>. La estructura del YBa</a:t>
            </a:r>
            <a:r>
              <a:rPr lang="es-PE" baseline="-25000" dirty="0"/>
              <a:t>2</a:t>
            </a:r>
            <a:r>
              <a:rPr lang="es-PE" dirty="0"/>
              <a:t>Cu</a:t>
            </a:r>
            <a:r>
              <a:rPr lang="es-PE" baseline="-25000" dirty="0"/>
              <a:t>3</a:t>
            </a:r>
            <a:r>
              <a:rPr lang="es-PE" dirty="0"/>
              <a:t>O</a:t>
            </a:r>
            <a:r>
              <a:rPr lang="es-PE" baseline="-25000" dirty="0"/>
              <a:t>7</a:t>
            </a:r>
            <a:r>
              <a:rPr lang="es-PE" dirty="0"/>
              <a:t> es “pariente” de la </a:t>
            </a:r>
            <a:r>
              <a:rPr lang="es-PE" dirty="0" err="1"/>
              <a:t>perovskita</a:t>
            </a:r>
            <a:r>
              <a:rPr lang="es-PE" dirty="0"/>
              <a:t> y se cree que la apertura de la red es lo que permite que las vibraciones colectivas de los átomos y el movimiento de los electrones ocurran de manera concertada aun a temperaturas relativamente altas.</a:t>
            </a:r>
            <a:endParaRPr lang="es-AR" dirty="0"/>
          </a:p>
        </p:txBody>
      </p:sp>
      <p:sp>
        <p:nvSpPr>
          <p:cNvPr id="43012" name="Text Box 5"/>
          <p:cNvSpPr txBox="1">
            <a:spLocks noChangeArrowheads="1"/>
          </p:cNvSpPr>
          <p:nvPr/>
        </p:nvSpPr>
        <p:spPr bwMode="auto">
          <a:xfrm>
            <a:off x="2411413" y="2349500"/>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hlink"/>
              </a:buClr>
              <a:buSzPct val="65000"/>
              <a:buFont typeface="Wingdings" pitchFamily="2" charset="2"/>
              <a:buChar char="n"/>
              <a:defRPr sz="3200">
                <a:solidFill>
                  <a:schemeClr val="tx1"/>
                </a:solidFill>
                <a:latin typeface="Tahoma" pitchFamily="34" charset="0"/>
              </a:defRPr>
            </a:lvl1pPr>
            <a:lvl2pPr marL="742950" indent="-285750" eaLnBrk="0" hangingPunct="0">
              <a:spcBef>
                <a:spcPct val="20000"/>
              </a:spcBef>
              <a:buClr>
                <a:schemeClr val="folHlink"/>
              </a:buClr>
              <a:buSzPct val="6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hlink"/>
              </a:buClr>
              <a:buSzPct val="65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folHlink"/>
              </a:buClr>
              <a:buSzPct val="6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hlink"/>
              </a:buClr>
              <a:buSzPct val="65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hlink"/>
              </a:buClr>
              <a:buSzPct val="65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s-ES_tradnl" altLang="es-PE" sz="1800"/>
          </a:p>
        </p:txBody>
      </p:sp>
      <p:sp>
        <p:nvSpPr>
          <p:cNvPr id="6" name="Rectangle 3"/>
          <p:cNvSpPr>
            <a:spLocks noGrp="1" noChangeArrowheads="1"/>
          </p:cNvSpPr>
          <p:nvPr>
            <p:ph type="title"/>
          </p:nvPr>
        </p:nvSpPr>
        <p:spPr>
          <a:xfrm>
            <a:off x="755650" y="188913"/>
            <a:ext cx="7772400" cy="1727200"/>
          </a:xfrm>
        </p:spPr>
        <p:txBody>
          <a:bodyPr>
            <a:normAutofit/>
          </a:bodyPr>
          <a:lstStyle/>
          <a:p>
            <a:pPr eaLnBrk="1" hangingPunct="1">
              <a:defRPr/>
            </a:pPr>
            <a:r>
              <a:rPr lang="es-AR" sz="2800" dirty="0" smtClean="0">
                <a:latin typeface="Arial" charset="0"/>
              </a:rPr>
              <a:t>SUPERCONDUCTORES</a:t>
            </a:r>
            <a:endParaRPr lang="es-ES" sz="2800" dirty="0" smtClean="0">
              <a:latin typeface="Arial" charset="0"/>
            </a:endParaRPr>
          </a:p>
        </p:txBody>
      </p:sp>
    </p:spTree>
    <p:extLst>
      <p:ext uri="{BB962C8B-B14F-4D97-AF65-F5344CB8AC3E}">
        <p14:creationId xmlns="" xmlns:p14="http://schemas.microsoft.com/office/powerpoint/2010/main" val="35302478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2875" y="476673"/>
            <a:ext cx="8858250" cy="55955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065888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993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1" y="260648"/>
            <a:ext cx="8666443" cy="61926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90156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Enlace métalico</a:t>
            </a:r>
          </a:p>
        </p:txBody>
      </p:sp>
      <p:sp>
        <p:nvSpPr>
          <p:cNvPr id="3" name="2 Marcador de contenido"/>
          <p:cNvSpPr>
            <a:spLocks noGrp="1"/>
          </p:cNvSpPr>
          <p:nvPr>
            <p:ph idx="1"/>
          </p:nvPr>
        </p:nvSpPr>
        <p:spPr/>
        <p:txBody>
          <a:bodyPr/>
          <a:lstStyle/>
          <a:p>
            <a:endParaRPr lang="es-PE"/>
          </a:p>
        </p:txBody>
      </p:sp>
      <p:pic>
        <p:nvPicPr>
          <p:cNvPr id="163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1772816"/>
            <a:ext cx="8496944" cy="50295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80732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09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1" y="188640"/>
            <a:ext cx="8712769" cy="60486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66850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19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2094" y="476672"/>
            <a:ext cx="8826572" cy="59766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67260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30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332656"/>
            <a:ext cx="8640960" cy="62491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01782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403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60648"/>
            <a:ext cx="8381331" cy="2952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403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1520" y="3212976"/>
            <a:ext cx="8784976" cy="30963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38204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505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7504" y="260648"/>
            <a:ext cx="8763728" cy="62646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60827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608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260648"/>
            <a:ext cx="8568952" cy="33123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8032" y="3212976"/>
            <a:ext cx="8460432" cy="35283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99947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710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260648"/>
            <a:ext cx="8856984" cy="6408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14608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813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88640"/>
            <a:ext cx="8822694" cy="58326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6547" y="5787206"/>
            <a:ext cx="6297661" cy="101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5" name="4 Conector recto de flecha"/>
          <p:cNvCxnSpPr/>
          <p:nvPr/>
        </p:nvCxnSpPr>
        <p:spPr>
          <a:xfrm flipH="1">
            <a:off x="5776875" y="1102296"/>
            <a:ext cx="504056" cy="43204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 name="5 CuadroTexto"/>
          <p:cNvSpPr txBox="1"/>
          <p:nvPr/>
        </p:nvSpPr>
        <p:spPr>
          <a:xfrm>
            <a:off x="5232481" y="1720518"/>
            <a:ext cx="263214" cy="261610"/>
          </a:xfrm>
          <a:prstGeom prst="rect">
            <a:avLst/>
          </a:prstGeom>
          <a:noFill/>
        </p:spPr>
        <p:txBody>
          <a:bodyPr wrap="none" rtlCol="0">
            <a:spAutoFit/>
          </a:bodyPr>
          <a:lstStyle/>
          <a:p>
            <a:r>
              <a:rPr lang="es-PE" sz="1100" b="1" dirty="0" smtClean="0"/>
              <a:t>P</a:t>
            </a:r>
            <a:endParaRPr lang="es-PE" sz="1100" b="1" dirty="0"/>
          </a:p>
        </p:txBody>
      </p:sp>
    </p:spTree>
    <p:extLst>
      <p:ext uri="{BB962C8B-B14F-4D97-AF65-F5344CB8AC3E}">
        <p14:creationId xmlns="" xmlns:p14="http://schemas.microsoft.com/office/powerpoint/2010/main" val="1581312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915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16632"/>
            <a:ext cx="8712968" cy="60486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06399" y="6021288"/>
            <a:ext cx="6597850" cy="695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 name="5 Conector recto de flecha"/>
          <p:cNvCxnSpPr/>
          <p:nvPr/>
        </p:nvCxnSpPr>
        <p:spPr>
          <a:xfrm flipH="1" flipV="1">
            <a:off x="5724128" y="1916832"/>
            <a:ext cx="288032" cy="5040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8 CuadroTexto"/>
          <p:cNvSpPr txBox="1"/>
          <p:nvPr/>
        </p:nvSpPr>
        <p:spPr>
          <a:xfrm>
            <a:off x="5253044" y="1653094"/>
            <a:ext cx="322524" cy="261610"/>
          </a:xfrm>
          <a:prstGeom prst="rect">
            <a:avLst/>
          </a:prstGeom>
          <a:noFill/>
        </p:spPr>
        <p:txBody>
          <a:bodyPr wrap="none" rtlCol="0">
            <a:spAutoFit/>
          </a:bodyPr>
          <a:lstStyle/>
          <a:p>
            <a:r>
              <a:rPr lang="es-PE" sz="1100" b="1" dirty="0" smtClean="0"/>
              <a:t>Al</a:t>
            </a:r>
            <a:endParaRPr lang="es-PE" sz="1100" b="1" dirty="0"/>
          </a:p>
        </p:txBody>
      </p:sp>
    </p:spTree>
    <p:extLst>
      <p:ext uri="{BB962C8B-B14F-4D97-AF65-F5344CB8AC3E}">
        <p14:creationId xmlns="" xmlns:p14="http://schemas.microsoft.com/office/powerpoint/2010/main" val="960962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017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7" y="260648"/>
            <a:ext cx="8568953" cy="61206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78394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Enlace métalico</a:t>
            </a:r>
          </a:p>
        </p:txBody>
      </p:sp>
      <p:sp>
        <p:nvSpPr>
          <p:cNvPr id="3" name="2 Marcador de contenido"/>
          <p:cNvSpPr>
            <a:spLocks noGrp="1"/>
          </p:cNvSpPr>
          <p:nvPr>
            <p:ph idx="1"/>
          </p:nvPr>
        </p:nvSpPr>
        <p:spPr/>
        <p:txBody>
          <a:bodyPr/>
          <a:lstStyle/>
          <a:p>
            <a:endParaRPr lang="es-PE"/>
          </a:p>
        </p:txBody>
      </p:sp>
      <p:pic>
        <p:nvPicPr>
          <p:cNvPr id="174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60648"/>
            <a:ext cx="8781892" cy="61926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98367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120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260648"/>
            <a:ext cx="8599514" cy="59046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40755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22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19" y="260648"/>
            <a:ext cx="8698727" cy="61926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3299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32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260648"/>
            <a:ext cx="8547448" cy="62646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97443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pPr marL="114300" indent="0">
              <a:buNone/>
            </a:pPr>
            <a:r>
              <a:rPr lang="es-PE" dirty="0">
                <a:hlinkClick r:id="rId2"/>
              </a:rPr>
              <a:t>https://</a:t>
            </a:r>
            <a:r>
              <a:rPr lang="es-PE" dirty="0" smtClean="0">
                <a:hlinkClick r:id="rId2"/>
              </a:rPr>
              <a:t>www.youtube.com/watch?v=cy50YR7kr8c</a:t>
            </a:r>
            <a:endParaRPr lang="es-PE" dirty="0" smtClean="0"/>
          </a:p>
          <a:p>
            <a:pPr marL="114300" indent="0">
              <a:buNone/>
            </a:pPr>
            <a:r>
              <a:rPr lang="es-PE" dirty="0">
                <a:hlinkClick r:id="rId3"/>
              </a:rPr>
              <a:t>https://</a:t>
            </a:r>
            <a:r>
              <a:rPr lang="es-PE" dirty="0" smtClean="0">
                <a:hlinkClick r:id="rId3"/>
              </a:rPr>
              <a:t>www.youtube.com/watch?v=lYAIJo26rMk</a:t>
            </a:r>
            <a:endParaRPr lang="es-PE" dirty="0" smtClean="0"/>
          </a:p>
          <a:p>
            <a:pPr marL="114300" indent="0">
              <a:buNone/>
            </a:pPr>
            <a:r>
              <a:rPr lang="es-PE" dirty="0">
                <a:hlinkClick r:id="rId4"/>
              </a:rPr>
              <a:t>https://</a:t>
            </a:r>
            <a:r>
              <a:rPr lang="es-PE" dirty="0" smtClean="0">
                <a:hlinkClick r:id="rId4"/>
              </a:rPr>
              <a:t>www.youtube.com/watch?v=H_5DTSGEiEg</a:t>
            </a:r>
            <a:endParaRPr lang="es-PE" dirty="0" smtClean="0"/>
          </a:p>
          <a:p>
            <a:pPr marL="114300" indent="0">
              <a:buNone/>
            </a:pPr>
            <a:r>
              <a:rPr lang="es-PE" dirty="0">
                <a:hlinkClick r:id="rId5"/>
              </a:rPr>
              <a:t>https://</a:t>
            </a:r>
            <a:r>
              <a:rPr lang="es-PE" dirty="0" smtClean="0">
                <a:hlinkClick r:id="rId5"/>
              </a:rPr>
              <a:t>www.youtube.com/watch?v=X0XscX9ugp0</a:t>
            </a:r>
            <a:endParaRPr lang="es-PE" dirty="0" smtClean="0"/>
          </a:p>
          <a:p>
            <a:pPr marL="114300" indent="0">
              <a:buNone/>
            </a:pPr>
            <a:endParaRPr lang="es-PE" dirty="0"/>
          </a:p>
        </p:txBody>
      </p:sp>
    </p:spTree>
    <p:extLst>
      <p:ext uri="{BB962C8B-B14F-4D97-AF65-F5344CB8AC3E}">
        <p14:creationId xmlns="" xmlns:p14="http://schemas.microsoft.com/office/powerpoint/2010/main" val="1912107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42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88640"/>
            <a:ext cx="8964488" cy="65678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45593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52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332655"/>
            <a:ext cx="8568952" cy="63967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13135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63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361950"/>
            <a:ext cx="8739413" cy="57313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2480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270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60648"/>
            <a:ext cx="8568952" cy="62736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75159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373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188640"/>
            <a:ext cx="8501745" cy="57606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75070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475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332656"/>
            <a:ext cx="8608761" cy="61206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42761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945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404664"/>
            <a:ext cx="8505322" cy="59046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36511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577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332656"/>
            <a:ext cx="8706546" cy="59766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32337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680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60648"/>
            <a:ext cx="8800639" cy="61206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41921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78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97446"/>
            <a:ext cx="8352928" cy="64999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00056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Ejercicio</a:t>
            </a:r>
            <a:endParaRPr lang="es-PE" dirty="0"/>
          </a:p>
        </p:txBody>
      </p:sp>
      <p:sp>
        <p:nvSpPr>
          <p:cNvPr id="3" name="2 Marcador de contenido"/>
          <p:cNvSpPr>
            <a:spLocks noGrp="1"/>
          </p:cNvSpPr>
          <p:nvPr>
            <p:ph idx="1"/>
          </p:nvPr>
        </p:nvSpPr>
        <p:spPr/>
        <p:txBody>
          <a:bodyPr/>
          <a:lstStyle/>
          <a:p>
            <a:pPr marL="114300" indent="0" algn="just">
              <a:buNone/>
            </a:pPr>
            <a:r>
              <a:rPr lang="es-PE" dirty="0" smtClean="0"/>
              <a:t>A una temperatura ambiente, el germanio puro tiene una banda de valencia casi totalmente llena, separada de una banda de conducción totalmente vacía por un intervalo  vacío de 0.67 eV. Es mal conductor eléctrico, pero su conductividad aumenta bastante cuando se irradia con ondas electromagnéticas de cierta longitud de onda máxima. ¿Qué longitud de onda máxima es adecuada?</a:t>
            </a:r>
            <a:endParaRPr lang="es-PE" dirty="0"/>
          </a:p>
        </p:txBody>
      </p:sp>
    </p:spTree>
    <p:extLst>
      <p:ext uri="{BB962C8B-B14F-4D97-AF65-F5344CB8AC3E}">
        <p14:creationId xmlns="" xmlns:p14="http://schemas.microsoft.com/office/powerpoint/2010/main" val="1563045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8966" y="332656"/>
            <a:ext cx="8593514" cy="201622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98966" y="2353328"/>
            <a:ext cx="8593514" cy="366796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93549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048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1" y="0"/>
            <a:ext cx="8715605" cy="52565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179510" y="5256584"/>
            <a:ext cx="8640961" cy="1200329"/>
          </a:xfrm>
          <a:prstGeom prst="rect">
            <a:avLst/>
          </a:prstGeom>
          <a:solidFill>
            <a:schemeClr val="bg1"/>
          </a:solidFill>
        </p:spPr>
        <p:txBody>
          <a:bodyPr wrap="square">
            <a:spAutoFit/>
          </a:bodyPr>
          <a:lstStyle/>
          <a:p>
            <a:pPr algn="just"/>
            <a:r>
              <a:rPr lang="es-PE" b="1" smtClean="0"/>
              <a:t>Sinterización</a:t>
            </a:r>
            <a:r>
              <a:rPr lang="es-PE" smtClean="0"/>
              <a:t> es el tratamiento térmico de un </a:t>
            </a:r>
            <a:r>
              <a:rPr lang="es-PE" smtClean="0">
                <a:solidFill>
                  <a:schemeClr val="accent2">
                    <a:lumMod val="50000"/>
                  </a:schemeClr>
                </a:solidFill>
              </a:rPr>
              <a:t>polvo</a:t>
            </a:r>
            <a:r>
              <a:rPr lang="es-PE" smtClean="0"/>
              <a:t> o compactado </a:t>
            </a:r>
            <a:r>
              <a:rPr lang="es-PE" smtClean="0">
                <a:solidFill>
                  <a:schemeClr val="accent2">
                    <a:lumMod val="50000"/>
                  </a:schemeClr>
                </a:solidFill>
              </a:rPr>
              <a:t>metálico</a:t>
            </a:r>
            <a:r>
              <a:rPr lang="es-PE" smtClean="0"/>
              <a:t> o cerámico a una temperatura inferior a la de fusión de la mezcla, para incrementar la fuerza y la resistencia de la pieza creando enlaces fuertes entre las partículas.</a:t>
            </a:r>
            <a:endParaRPr lang="es-PE"/>
          </a:p>
        </p:txBody>
      </p:sp>
    </p:spTree>
    <p:extLst>
      <p:ext uri="{BB962C8B-B14F-4D97-AF65-F5344CB8AC3E}">
        <p14:creationId xmlns="" xmlns:p14="http://schemas.microsoft.com/office/powerpoint/2010/main" val="3852732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028"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692696"/>
            <a:ext cx="8646641" cy="57606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1292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150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332656"/>
            <a:ext cx="8424936" cy="6104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91228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253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60648"/>
            <a:ext cx="8640960" cy="63298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8474678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ticario">
  <a:themeElements>
    <a:clrScheme name="Boticario">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Boticario">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oticario">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1366</TotalTime>
  <Words>304</Words>
  <Application>Microsoft Office PowerPoint</Application>
  <PresentationFormat>Presentación en pantalla (4:3)</PresentationFormat>
  <Paragraphs>20</Paragraphs>
  <Slides>54</Slides>
  <Notes>0</Notes>
  <HiddenSlides>0</HiddenSlides>
  <MMClips>0</MMClips>
  <ScaleCrop>false</ScaleCrop>
  <HeadingPairs>
    <vt:vector size="4" baseType="variant">
      <vt:variant>
        <vt:lpstr>Tema</vt:lpstr>
      </vt:variant>
      <vt:variant>
        <vt:i4>1</vt:i4>
      </vt:variant>
      <vt:variant>
        <vt:lpstr>Títulos de diapositiva</vt:lpstr>
      </vt:variant>
      <vt:variant>
        <vt:i4>54</vt:i4>
      </vt:variant>
    </vt:vector>
  </HeadingPairs>
  <TitlesOfParts>
    <vt:vector size="55" baseType="lpstr">
      <vt:lpstr>Boticario</vt:lpstr>
      <vt:lpstr>Enlaces en los metales</vt:lpstr>
      <vt:lpstr>Enlace métalico</vt:lpstr>
      <vt:lpstr>Enlace métalico</vt:lpstr>
      <vt:lpstr>Enlace métalico</vt:lpstr>
      <vt:lpstr>Diapositiva 5</vt:lpstr>
      <vt:lpstr>Diapositiva 6</vt:lpstr>
      <vt:lpstr>Diapositiva 7</vt:lpstr>
      <vt:lpstr>Diapositiva 8</vt:lpstr>
      <vt:lpstr>Diapositiva 9</vt:lpstr>
      <vt:lpstr>Diapositiva 10</vt:lpstr>
      <vt:lpstr>Diapositiva 11</vt:lpstr>
      <vt:lpstr>Enlace métalico</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SUPERCONDUCTORES</vt:lpstr>
      <vt:lpstr>SUPERCONDUCTORES</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lpstr>Diapositiva 51</vt:lpstr>
      <vt:lpstr>Diapositiva 52</vt:lpstr>
      <vt:lpstr>Ejercicio</vt:lpstr>
      <vt:lpstr>Diapositiva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  7</dc:creator>
  <cp:lastModifiedBy>carol</cp:lastModifiedBy>
  <cp:revision>50</cp:revision>
  <dcterms:created xsi:type="dcterms:W3CDTF">2015-05-24T23:37:25Z</dcterms:created>
  <dcterms:modified xsi:type="dcterms:W3CDTF">2016-11-02T02:29:00Z</dcterms:modified>
</cp:coreProperties>
</file>